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Inter"/>
      <p:regular r:id="rId27"/>
      <p:bold r:id="rId28"/>
      <p:italic r:id="rId29"/>
      <p:boldItalic r:id="rId30"/>
    </p:embeddedFont>
    <p:embeddedFont>
      <p:font typeface="Michroma"/>
      <p:regular r:id="rId31"/>
    </p:embeddedFont>
    <p:embeddedFont>
      <p:font typeface="Inter Extra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ichroma-regular.fntdata"/><Relationship Id="rId30" Type="http://schemas.openxmlformats.org/officeDocument/2006/relationships/font" Target="fonts/Inter-boldItalic.fntdata"/><Relationship Id="rId11" Type="http://schemas.openxmlformats.org/officeDocument/2006/relationships/slide" Target="slides/slide6.xml"/><Relationship Id="rId33" Type="http://schemas.openxmlformats.org/officeDocument/2006/relationships/font" Target="fonts/InterExtraLight-bold.fntdata"/><Relationship Id="rId10" Type="http://schemas.openxmlformats.org/officeDocument/2006/relationships/slide" Target="slides/slide5.xml"/><Relationship Id="rId32" Type="http://schemas.openxmlformats.org/officeDocument/2006/relationships/font" Target="fonts/InterExtraLight-regular.fntdata"/><Relationship Id="rId13" Type="http://schemas.openxmlformats.org/officeDocument/2006/relationships/slide" Target="slides/slide8.xml"/><Relationship Id="rId35" Type="http://schemas.openxmlformats.org/officeDocument/2006/relationships/font" Target="fonts/InterExtra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Extra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48b41ab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848b41ab9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fc2046ff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6fc2046ffe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fc2046ff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6fc2046ffe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fc2046f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6fc2046ff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9e605c1a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9e605c1a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fceb6a68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6fceb6a68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00fd4fd1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a00fd4fd12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00fd4fd12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Automated</a:t>
            </a:r>
            <a:r>
              <a:rPr lang="en-US"/>
              <a:t> testing: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Ran using github action during the ci pipeline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When: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Everytime a new pr is created against main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Everytime there is a new push to any remote branch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Where:w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test folders under the code/backend and code/frontend dirs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Why: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Ensure new functionality does not break existing functionality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a00fd4fd12_2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e605c1a1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9e605c1a13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6fceb6a6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Manual</a:t>
            </a:r>
            <a:r>
              <a:rPr lang="en-US">
                <a:solidFill>
                  <a:schemeClr val="dk1"/>
                </a:solidFill>
              </a:rPr>
              <a:t> testing: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Ran by QA leader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When: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Week iteration is done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Where: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localhosted full stack application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Why: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Ensure end to end functionality</a:t>
            </a:r>
            <a:endParaRPr/>
          </a:p>
        </p:txBody>
      </p:sp>
      <p:sp>
        <p:nvSpPr>
          <p:cNvPr id="390" name="Google Shape;390;g36fceb6a68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ec1306fb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9ec1306fb2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48b41ab99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848b41ab99_1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48b41ab99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848b41ab99_1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e605c1a1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9e605c1a13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e605c1a1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9e605c1a13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e605c1a1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9e605c1a13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ec1306f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9ec1306fb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fc2046ff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6fc2046ffe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5" name="Google Shape;135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6" name="Google Shape;13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3" name="Google Shape;143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5" name="Google Shape;14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6" name="Google Shape;156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7" name="Google Shape;15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4" name="Google Shape;16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6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4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4"/>
          <p:cNvGrpSpPr/>
          <p:nvPr/>
        </p:nvGrpSpPr>
        <p:grpSpPr>
          <a:xfrm>
            <a:off x="1150537" y="3072847"/>
            <a:ext cx="15987030" cy="4104430"/>
            <a:chOff x="0" y="-38100"/>
            <a:chExt cx="4210548" cy="1080995"/>
          </a:xfrm>
        </p:grpSpPr>
        <p:sp>
          <p:nvSpPr>
            <p:cNvPr id="14" name="Google Shape;14;p4"/>
            <p:cNvSpPr/>
            <p:nvPr/>
          </p:nvSpPr>
          <p:spPr>
            <a:xfrm>
              <a:off x="0" y="0"/>
              <a:ext cx="4210548" cy="1042895"/>
            </a:xfrm>
            <a:custGeom>
              <a:rect b="b" l="l" r="r" t="t"/>
              <a:pathLst>
                <a:path extrusionOk="0" h="1042895" w="4210548">
                  <a:moveTo>
                    <a:pt x="24698" y="0"/>
                  </a:moveTo>
                  <a:lnTo>
                    <a:pt x="4185850" y="0"/>
                  </a:lnTo>
                  <a:cubicBezTo>
                    <a:pt x="4192401" y="0"/>
                    <a:pt x="4198682" y="2602"/>
                    <a:pt x="4203314" y="7234"/>
                  </a:cubicBezTo>
                  <a:cubicBezTo>
                    <a:pt x="4207946" y="11865"/>
                    <a:pt x="4210548" y="18147"/>
                    <a:pt x="4210548" y="24698"/>
                  </a:cubicBezTo>
                  <a:lnTo>
                    <a:pt x="4210548" y="1018197"/>
                  </a:lnTo>
                  <a:cubicBezTo>
                    <a:pt x="4210548" y="1031837"/>
                    <a:pt x="4199491" y="1042895"/>
                    <a:pt x="4185850" y="1042895"/>
                  </a:cubicBezTo>
                  <a:lnTo>
                    <a:pt x="24698" y="1042895"/>
                  </a:lnTo>
                  <a:cubicBezTo>
                    <a:pt x="11057" y="1042895"/>
                    <a:pt x="0" y="1031837"/>
                    <a:pt x="0" y="1018197"/>
                  </a:cubicBezTo>
                  <a:lnTo>
                    <a:pt x="0" y="24698"/>
                  </a:lnTo>
                  <a:cubicBezTo>
                    <a:pt x="0" y="11057"/>
                    <a:pt x="11057" y="0"/>
                    <a:pt x="246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"/>
            <p:cNvSpPr txBox="1"/>
            <p:nvPr/>
          </p:nvSpPr>
          <p:spPr>
            <a:xfrm>
              <a:off x="0" y="-38100"/>
              <a:ext cx="4210500" cy="10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4"/>
          <p:cNvGrpSpPr/>
          <p:nvPr/>
        </p:nvGrpSpPr>
        <p:grpSpPr>
          <a:xfrm>
            <a:off x="3195187" y="3077087"/>
            <a:ext cx="346172" cy="346172"/>
            <a:chOff x="0" y="0"/>
            <a:chExt cx="812800" cy="812800"/>
          </a:xfrm>
        </p:grpSpPr>
        <p:sp>
          <p:nvSpPr>
            <p:cNvPr id="17" name="Google Shape;1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4"/>
          <p:cNvGrpSpPr/>
          <p:nvPr/>
        </p:nvGrpSpPr>
        <p:grpSpPr>
          <a:xfrm>
            <a:off x="8884372" y="3077087"/>
            <a:ext cx="346172" cy="346172"/>
            <a:chOff x="0" y="0"/>
            <a:chExt cx="812800" cy="812800"/>
          </a:xfrm>
        </p:grpSpPr>
        <p:sp>
          <p:nvSpPr>
            <p:cNvPr id="20" name="Google Shape;2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4"/>
          <p:cNvGrpSpPr/>
          <p:nvPr/>
        </p:nvGrpSpPr>
        <p:grpSpPr>
          <a:xfrm>
            <a:off x="14573557" y="3077087"/>
            <a:ext cx="346172" cy="346172"/>
            <a:chOff x="0" y="0"/>
            <a:chExt cx="812800" cy="812800"/>
          </a:xfrm>
        </p:grpSpPr>
        <p:sp>
          <p:nvSpPr>
            <p:cNvPr id="23" name="Google Shape;23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4"/>
          <p:cNvGrpSpPr/>
          <p:nvPr/>
        </p:nvGrpSpPr>
        <p:grpSpPr>
          <a:xfrm>
            <a:off x="11208633" y="7004165"/>
            <a:ext cx="346172" cy="346172"/>
            <a:chOff x="0" y="0"/>
            <a:chExt cx="812800" cy="812800"/>
          </a:xfrm>
        </p:grpSpPr>
        <p:sp>
          <p:nvSpPr>
            <p:cNvPr id="26" name="Google Shape;2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4"/>
          <p:cNvGrpSpPr/>
          <p:nvPr/>
        </p:nvGrpSpPr>
        <p:grpSpPr>
          <a:xfrm>
            <a:off x="5519624" y="7004165"/>
            <a:ext cx="346172" cy="346172"/>
            <a:chOff x="0" y="0"/>
            <a:chExt cx="812800" cy="812800"/>
          </a:xfrm>
        </p:grpSpPr>
        <p:sp>
          <p:nvSpPr>
            <p:cNvPr id="29" name="Google Shape;29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5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3986050" y="749260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3806350" y="834117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4" type="subTitle"/>
          </p:nvPr>
        </p:nvSpPr>
        <p:spPr>
          <a:xfrm>
            <a:off x="9699300" y="749260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5" type="body"/>
          </p:nvPr>
        </p:nvSpPr>
        <p:spPr>
          <a:xfrm>
            <a:off x="9519600" y="829057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1837550" y="4059025"/>
            <a:ext cx="14487000" cy="23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6" type="subTitle"/>
          </p:nvPr>
        </p:nvSpPr>
        <p:spPr>
          <a:xfrm>
            <a:off x="1685863" y="118075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7" type="body"/>
          </p:nvPr>
        </p:nvSpPr>
        <p:spPr>
          <a:xfrm>
            <a:off x="1506163" y="202932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8" type="subTitle"/>
          </p:nvPr>
        </p:nvSpPr>
        <p:spPr>
          <a:xfrm>
            <a:off x="7375050" y="118075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9" type="body"/>
          </p:nvPr>
        </p:nvSpPr>
        <p:spPr>
          <a:xfrm>
            <a:off x="7195350" y="202932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3" type="subTitle"/>
          </p:nvPr>
        </p:nvSpPr>
        <p:spPr>
          <a:xfrm>
            <a:off x="13064225" y="1180750"/>
            <a:ext cx="33648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4" type="body"/>
          </p:nvPr>
        </p:nvSpPr>
        <p:spPr>
          <a:xfrm>
            <a:off x="12884525" y="2029325"/>
            <a:ext cx="3724200" cy="63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ct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ct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ct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ct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ct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>
            <p:ph idx="2" type="pic"/>
          </p:nvPr>
        </p:nvSpPr>
        <p:spPr>
          <a:xfrm>
            <a:off x="564100" y="753150"/>
            <a:ext cx="2313000" cy="23070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"/>
          <p:cNvSpPr/>
          <p:nvPr>
            <p:ph idx="3" type="pic"/>
          </p:nvPr>
        </p:nvSpPr>
        <p:spPr>
          <a:xfrm>
            <a:off x="564100" y="3754600"/>
            <a:ext cx="2313000" cy="23070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4" type="pic"/>
          </p:nvPr>
        </p:nvSpPr>
        <p:spPr>
          <a:xfrm>
            <a:off x="564100" y="6759950"/>
            <a:ext cx="2313000" cy="2307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7" name="Google Shape;47;p5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5"/>
          <p:cNvCxnSpPr/>
          <p:nvPr/>
        </p:nvCxnSpPr>
        <p:spPr>
          <a:xfrm>
            <a:off x="3210598" y="1028700"/>
            <a:ext cx="227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5"/>
          <p:cNvCxnSpPr/>
          <p:nvPr/>
        </p:nvCxnSpPr>
        <p:spPr>
          <a:xfrm>
            <a:off x="3210598" y="4036935"/>
            <a:ext cx="227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" name="Google Shape;50;p5"/>
          <p:cNvCxnSpPr/>
          <p:nvPr/>
        </p:nvCxnSpPr>
        <p:spPr>
          <a:xfrm>
            <a:off x="3210598" y="7064537"/>
            <a:ext cx="227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5"/>
          <p:cNvSpPr/>
          <p:nvPr/>
        </p:nvSpPr>
        <p:spPr>
          <a:xfrm>
            <a:off x="14810779" y="-3618810"/>
            <a:ext cx="15346573" cy="8229600"/>
          </a:xfrm>
          <a:custGeom>
            <a:rect b="b" l="l" r="r" t="t"/>
            <a:pathLst>
              <a:path extrusionOk="0" h="8229600" w="15346573">
                <a:moveTo>
                  <a:pt x="0" y="0"/>
                </a:moveTo>
                <a:lnTo>
                  <a:pt x="15346573" y="0"/>
                </a:lnTo>
                <a:lnTo>
                  <a:pt x="15346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 rot="344346">
            <a:off x="13717665" y="-1312123"/>
            <a:ext cx="4114851" cy="4114851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 txBox="1"/>
          <p:nvPr>
            <p:ph idx="1" type="subTitle"/>
          </p:nvPr>
        </p:nvSpPr>
        <p:spPr>
          <a:xfrm>
            <a:off x="5801400" y="6759850"/>
            <a:ext cx="3150000" cy="7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5" type="body"/>
          </p:nvPr>
        </p:nvSpPr>
        <p:spPr>
          <a:xfrm>
            <a:off x="5801400" y="7747250"/>
            <a:ext cx="3306000" cy="6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5801400" y="3930475"/>
            <a:ext cx="3150000" cy="7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7" type="body"/>
          </p:nvPr>
        </p:nvSpPr>
        <p:spPr>
          <a:xfrm>
            <a:off x="5801400" y="4917875"/>
            <a:ext cx="3306000" cy="6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8" type="subTitle"/>
          </p:nvPr>
        </p:nvSpPr>
        <p:spPr>
          <a:xfrm>
            <a:off x="5801400" y="731175"/>
            <a:ext cx="3150000" cy="7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9" type="body"/>
          </p:nvPr>
        </p:nvSpPr>
        <p:spPr>
          <a:xfrm>
            <a:off x="5801400" y="1718575"/>
            <a:ext cx="3306000" cy="6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3" type="body"/>
          </p:nvPr>
        </p:nvSpPr>
        <p:spPr>
          <a:xfrm>
            <a:off x="10477325" y="5269825"/>
            <a:ext cx="7202400" cy="388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r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algn="r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 algn="r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r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 algn="r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r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4" type="subTitle"/>
          </p:nvPr>
        </p:nvSpPr>
        <p:spPr>
          <a:xfrm>
            <a:off x="10477325" y="3678375"/>
            <a:ext cx="7186200" cy="13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56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r">
              <a:spcBef>
                <a:spcPts val="48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r">
              <a:spcBef>
                <a:spcPts val="4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61" name="Google Shape;61;p5"/>
          <p:cNvSpPr txBox="1"/>
          <p:nvPr>
            <p:ph idx="15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>
            <p:ph idx="2" type="pic"/>
          </p:nvPr>
        </p:nvSpPr>
        <p:spPr>
          <a:xfrm>
            <a:off x="373925" y="2155850"/>
            <a:ext cx="17538900" cy="21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374550" y="4641775"/>
            <a:ext cx="17538900" cy="21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6"/>
          <p:cNvSpPr/>
          <p:nvPr>
            <p:ph idx="4" type="pic"/>
          </p:nvPr>
        </p:nvSpPr>
        <p:spPr>
          <a:xfrm>
            <a:off x="374550" y="7119775"/>
            <a:ext cx="17538900" cy="218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6" name="Google Shape;66;p6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6"/>
          <p:cNvSpPr txBox="1"/>
          <p:nvPr>
            <p:ph idx="1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5" type="body"/>
          </p:nvPr>
        </p:nvSpPr>
        <p:spPr>
          <a:xfrm>
            <a:off x="374550" y="1417525"/>
            <a:ext cx="96144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344550" y="252675"/>
            <a:ext cx="11255100" cy="10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7"/>
          <p:cNvCxnSpPr/>
          <p:nvPr/>
        </p:nvCxnSpPr>
        <p:spPr>
          <a:xfrm>
            <a:off x="6082561" y="4384692"/>
            <a:ext cx="649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7"/>
          <p:cNvCxnSpPr/>
          <p:nvPr/>
        </p:nvCxnSpPr>
        <p:spPr>
          <a:xfrm>
            <a:off x="6082561" y="6257949"/>
            <a:ext cx="649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7"/>
          <p:cNvCxnSpPr/>
          <p:nvPr/>
        </p:nvCxnSpPr>
        <p:spPr>
          <a:xfrm>
            <a:off x="6082561" y="8131206"/>
            <a:ext cx="649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7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7"/>
          <p:cNvSpPr/>
          <p:nvPr/>
        </p:nvSpPr>
        <p:spPr>
          <a:xfrm>
            <a:off x="14469108" y="-166584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5" y="0"/>
                </a:lnTo>
                <a:lnTo>
                  <a:pt x="44285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796200" y="7946650"/>
            <a:ext cx="44586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796200" y="9111525"/>
            <a:ext cx="46356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796200" y="6083225"/>
            <a:ext cx="44586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4" type="body"/>
          </p:nvPr>
        </p:nvSpPr>
        <p:spPr>
          <a:xfrm>
            <a:off x="796200" y="7248100"/>
            <a:ext cx="46356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5" type="subTitle"/>
          </p:nvPr>
        </p:nvSpPr>
        <p:spPr>
          <a:xfrm>
            <a:off x="796250" y="4173838"/>
            <a:ext cx="44586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6" type="body"/>
          </p:nvPr>
        </p:nvSpPr>
        <p:spPr>
          <a:xfrm>
            <a:off x="796250" y="5338713"/>
            <a:ext cx="46356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7" type="body"/>
          </p:nvPr>
        </p:nvSpPr>
        <p:spPr>
          <a:xfrm>
            <a:off x="13174575" y="4264450"/>
            <a:ext cx="4428600" cy="9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8" type="body"/>
          </p:nvPr>
        </p:nvSpPr>
        <p:spPr>
          <a:xfrm>
            <a:off x="13174575" y="6087713"/>
            <a:ext cx="4428600" cy="9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9" type="body"/>
          </p:nvPr>
        </p:nvSpPr>
        <p:spPr>
          <a:xfrm>
            <a:off x="13174575" y="8070488"/>
            <a:ext cx="4428600" cy="9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13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type="title"/>
          </p:nvPr>
        </p:nvSpPr>
        <p:spPr>
          <a:xfrm>
            <a:off x="796200" y="800000"/>
            <a:ext cx="8892300" cy="24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/>
          <p:nvPr/>
        </p:nvSpPr>
        <p:spPr>
          <a:xfrm>
            <a:off x="-921631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8909245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 txBox="1"/>
          <p:nvPr>
            <p:ph type="title"/>
          </p:nvPr>
        </p:nvSpPr>
        <p:spPr>
          <a:xfrm>
            <a:off x="235200" y="8406800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2" type="title"/>
          </p:nvPr>
        </p:nvSpPr>
        <p:spPr>
          <a:xfrm>
            <a:off x="235200" y="6672425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2000"/>
              <a:buNone/>
              <a:defRPr sz="12000">
                <a:solidFill>
                  <a:srgbClr val="BFD2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9pPr>
          </a:lstStyle>
          <a:p/>
        </p:txBody>
      </p:sp>
      <p:sp>
        <p:nvSpPr>
          <p:cNvPr id="93" name="Google Shape;93;p8"/>
          <p:cNvSpPr txBox="1"/>
          <p:nvPr>
            <p:ph idx="3" type="title"/>
          </p:nvPr>
        </p:nvSpPr>
        <p:spPr>
          <a:xfrm>
            <a:off x="235200" y="4938050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2000"/>
              <a:buNone/>
              <a:defRPr sz="12000">
                <a:solidFill>
                  <a:srgbClr val="BFD2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4" type="title"/>
          </p:nvPr>
        </p:nvSpPr>
        <p:spPr>
          <a:xfrm>
            <a:off x="235200" y="3330050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2000"/>
              <a:buNone/>
              <a:defRPr sz="12000">
                <a:solidFill>
                  <a:srgbClr val="BFD2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9pPr>
          </a:lstStyle>
          <a:p/>
        </p:txBody>
      </p:sp>
      <p:sp>
        <p:nvSpPr>
          <p:cNvPr id="95" name="Google Shape;95;p8"/>
          <p:cNvSpPr txBox="1"/>
          <p:nvPr>
            <p:ph idx="5" type="title"/>
          </p:nvPr>
        </p:nvSpPr>
        <p:spPr>
          <a:xfrm>
            <a:off x="235200" y="1119875"/>
            <a:ext cx="178176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2000"/>
              <a:buNone/>
              <a:defRPr sz="12000">
                <a:solidFill>
                  <a:srgbClr val="BFD2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D2E2"/>
              </a:buClr>
              <a:buSzPts val="1400"/>
              <a:buNone/>
              <a:defRPr>
                <a:solidFill>
                  <a:srgbClr val="BFD2E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 rot="1820957">
            <a:off x="-1352082" y="763325"/>
            <a:ext cx="10023179" cy="9622251"/>
          </a:xfrm>
          <a:custGeom>
            <a:rect b="b" l="l" r="r" t="t"/>
            <a:pathLst>
              <a:path extrusionOk="0" h="9627397" w="10028539">
                <a:moveTo>
                  <a:pt x="0" y="0"/>
                </a:moveTo>
                <a:lnTo>
                  <a:pt x="10028538" y="0"/>
                </a:lnTo>
                <a:lnTo>
                  <a:pt x="10028538" y="9627397"/>
                </a:lnTo>
                <a:lnTo>
                  <a:pt x="0" y="9627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9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9"/>
          <p:cNvSpPr/>
          <p:nvPr/>
        </p:nvSpPr>
        <p:spPr>
          <a:xfrm>
            <a:off x="-2214282" y="362331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4" y="0"/>
                </a:lnTo>
                <a:lnTo>
                  <a:pt x="44285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052525" y="7527400"/>
            <a:ext cx="61032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052525" y="8692275"/>
            <a:ext cx="634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3" type="subTitle"/>
          </p:nvPr>
        </p:nvSpPr>
        <p:spPr>
          <a:xfrm>
            <a:off x="8052525" y="5519350"/>
            <a:ext cx="61032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4" type="body"/>
          </p:nvPr>
        </p:nvSpPr>
        <p:spPr>
          <a:xfrm>
            <a:off x="8052525" y="6684225"/>
            <a:ext cx="634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5" type="subTitle"/>
          </p:nvPr>
        </p:nvSpPr>
        <p:spPr>
          <a:xfrm>
            <a:off x="8052525" y="3396375"/>
            <a:ext cx="61032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6" type="body"/>
          </p:nvPr>
        </p:nvSpPr>
        <p:spPr>
          <a:xfrm>
            <a:off x="8052525" y="4561250"/>
            <a:ext cx="634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Inter"/>
              <a:buChar char="•"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106" name="Google Shape;106;p9"/>
          <p:cNvSpPr txBox="1"/>
          <p:nvPr>
            <p:ph type="title"/>
          </p:nvPr>
        </p:nvSpPr>
        <p:spPr>
          <a:xfrm>
            <a:off x="8052525" y="518575"/>
            <a:ext cx="8449500" cy="242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7" type="subTitle"/>
          </p:nvPr>
        </p:nvSpPr>
        <p:spPr>
          <a:xfrm>
            <a:off x="17040000" y="9502750"/>
            <a:ext cx="885900" cy="5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/>
        </p:nvSpPr>
        <p:spPr>
          <a:xfrm>
            <a:off x="2776805" y="1028700"/>
            <a:ext cx="12734391" cy="8229600"/>
          </a:xfrm>
          <a:custGeom>
            <a:rect b="b" l="l" r="r" t="t"/>
            <a:pathLst>
              <a:path extrusionOk="0" h="8229600" w="12734391">
                <a:moveTo>
                  <a:pt x="0" y="0"/>
                </a:moveTo>
                <a:lnTo>
                  <a:pt x="12734390" y="0"/>
                </a:lnTo>
                <a:lnTo>
                  <a:pt x="127343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-2214282" y="6424321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4" y="0"/>
                </a:lnTo>
                <a:lnTo>
                  <a:pt x="44285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16441481" y="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5" y="0"/>
                </a:lnTo>
                <a:lnTo>
                  <a:pt x="44285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"/>
          <p:cNvSpPr txBox="1"/>
          <p:nvPr>
            <p:ph type="title"/>
          </p:nvPr>
        </p:nvSpPr>
        <p:spPr>
          <a:xfrm>
            <a:off x="2605375" y="1942550"/>
            <a:ext cx="13289400" cy="53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0"/>
          <p:cNvSpPr txBox="1"/>
          <p:nvPr>
            <p:ph idx="1" type="subTitle"/>
          </p:nvPr>
        </p:nvSpPr>
        <p:spPr>
          <a:xfrm>
            <a:off x="4885825" y="8833375"/>
            <a:ext cx="8728500" cy="9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4700"/>
              <a:buFont typeface="Inter"/>
              <a:buNone/>
              <a:defRPr sz="47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Michroma"/>
              <a:buNone/>
              <a:defRPr i="0" sz="7500" u="none" cap="none" strike="noStrik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hroma"/>
              <a:buChar char="•"/>
              <a:defRPr i="0" sz="3200" u="none" cap="none" strike="noStrik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–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683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–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»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Char char="•"/>
              <a:defRPr i="0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m41_PWzt-c9YqT3DCU0VxIs1dxMJYNYp/view" TargetMode="External"/><Relationship Id="rId5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3.jpg"/><Relationship Id="rId9" Type="http://schemas.openxmlformats.org/officeDocument/2006/relationships/image" Target="../media/image21.jpg"/><Relationship Id="rId5" Type="http://schemas.openxmlformats.org/officeDocument/2006/relationships/image" Target="../media/image38.jpg"/><Relationship Id="rId6" Type="http://schemas.openxmlformats.org/officeDocument/2006/relationships/image" Target="../media/image35.jpg"/><Relationship Id="rId7" Type="http://schemas.openxmlformats.org/officeDocument/2006/relationships/image" Target="../media/image14.jpg"/><Relationship Id="rId8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2776805" y="1028700"/>
            <a:ext cx="12734391" cy="8229600"/>
          </a:xfrm>
          <a:custGeom>
            <a:rect b="b" l="l" r="r" t="t"/>
            <a:pathLst>
              <a:path extrusionOk="0" h="8229600" w="12734391">
                <a:moveTo>
                  <a:pt x="0" y="0"/>
                </a:moveTo>
                <a:lnTo>
                  <a:pt x="12734390" y="0"/>
                </a:lnTo>
                <a:lnTo>
                  <a:pt x="127343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1352103" y="2695298"/>
            <a:ext cx="15583800" cy="2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2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KICKAAS</a:t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-2214282" y="6424321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4" y="0"/>
                </a:lnTo>
                <a:lnTo>
                  <a:pt x="44285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6441481" y="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5" y="0"/>
                </a:lnTo>
                <a:lnTo>
                  <a:pt x="44285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207283" y="5077259"/>
            <a:ext cx="94542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8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KICK AS A SERVICE</a:t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4207283" y="5980809"/>
            <a:ext cx="94542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8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Johannes Bekele, Saniya Bhambhvani, Javier Esteban de Celis, Vamsi Garghi, Yuanfei He, and Shreya Rana</a:t>
            </a:r>
            <a:endParaRPr sz="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/>
          <p:nvPr/>
        </p:nvSpPr>
        <p:spPr>
          <a:xfrm>
            <a:off x="-921631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8909245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53638" y="4230685"/>
            <a:ext cx="18234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NEW FEATURES</a:t>
            </a:r>
            <a:endParaRPr sz="1000">
              <a:solidFill>
                <a:srgbClr val="BFD2E2"/>
              </a:solidFill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0" y="7881946"/>
            <a:ext cx="18234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79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NEW FEATURES</a:t>
            </a:r>
            <a:endParaRPr sz="1000"/>
          </a:p>
        </p:txBody>
      </p:sp>
      <p:sp>
        <p:nvSpPr>
          <p:cNvPr id="301" name="Google Shape;301;p30"/>
          <p:cNvSpPr txBox="1"/>
          <p:nvPr/>
        </p:nvSpPr>
        <p:spPr>
          <a:xfrm>
            <a:off x="53638" y="2405054"/>
            <a:ext cx="18234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NEW FEATURES</a:t>
            </a:r>
            <a:endParaRPr sz="1000">
              <a:solidFill>
                <a:srgbClr val="BFD2E2"/>
              </a:solidFill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53638" y="579423"/>
            <a:ext cx="18234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NEW FEATURES</a:t>
            </a:r>
            <a:endParaRPr sz="1000">
              <a:solidFill>
                <a:srgbClr val="BFD2E2"/>
              </a:solidFill>
            </a:endParaRPr>
          </a:p>
        </p:txBody>
      </p:sp>
      <p:sp>
        <p:nvSpPr>
          <p:cNvPr id="303" name="Google Shape;303;p30"/>
          <p:cNvSpPr txBox="1"/>
          <p:nvPr/>
        </p:nvSpPr>
        <p:spPr>
          <a:xfrm>
            <a:off x="53638" y="6056315"/>
            <a:ext cx="18234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NEW FEATURES</a:t>
            </a:r>
            <a:endParaRPr sz="1000"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/>
          <p:nvPr/>
        </p:nvSpPr>
        <p:spPr>
          <a:xfrm>
            <a:off x="2927231" y="-1017227"/>
            <a:ext cx="11440884" cy="12854926"/>
          </a:xfrm>
          <a:custGeom>
            <a:rect b="b" l="l" r="r" t="t"/>
            <a:pathLst>
              <a:path extrusionOk="0" h="12854926" w="11440884">
                <a:moveTo>
                  <a:pt x="0" y="0"/>
                </a:moveTo>
                <a:lnTo>
                  <a:pt x="11440884" y="0"/>
                </a:lnTo>
                <a:lnTo>
                  <a:pt x="11440884" y="12854926"/>
                </a:lnTo>
                <a:lnTo>
                  <a:pt x="0" y="12854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31"/>
          <p:cNvCxnSpPr/>
          <p:nvPr/>
        </p:nvCxnSpPr>
        <p:spPr>
          <a:xfrm>
            <a:off x="561811" y="9765303"/>
            <a:ext cx="16294532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0" name="Google Shape;310;p31"/>
          <p:cNvGrpSpPr/>
          <p:nvPr/>
        </p:nvGrpSpPr>
        <p:grpSpPr>
          <a:xfrm>
            <a:off x="1028700" y="1021550"/>
            <a:ext cx="11281725" cy="7289077"/>
            <a:chOff x="0" y="-9533"/>
            <a:chExt cx="15042300" cy="9718767"/>
          </a:xfrm>
        </p:grpSpPr>
        <p:sp>
          <p:nvSpPr>
            <p:cNvPr id="311" name="Google Shape;311;p31"/>
            <p:cNvSpPr txBox="1"/>
            <p:nvPr/>
          </p:nvSpPr>
          <p:spPr>
            <a:xfrm>
              <a:off x="0" y="-9533"/>
              <a:ext cx="139686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FFFFFF"/>
                  </a:solidFill>
                  <a:latin typeface="Michroma"/>
                  <a:ea typeface="Michroma"/>
                  <a:cs typeface="Michroma"/>
                  <a:sym typeface="Michroma"/>
                </a:rPr>
                <a:t>USER PROFILE</a:t>
              </a:r>
              <a:endParaRPr/>
            </a:p>
          </p:txBody>
        </p:sp>
        <p:sp>
          <p:nvSpPr>
            <p:cNvPr id="312" name="Google Shape;312;p31"/>
            <p:cNvSpPr txBox="1"/>
            <p:nvPr/>
          </p:nvSpPr>
          <p:spPr>
            <a:xfrm>
              <a:off x="0" y="2763333"/>
              <a:ext cx="15042300" cy="69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FFFFFF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The User Profile will allow the user to view and edit their </a:t>
              </a:r>
              <a:r>
                <a:rPr lang="en-US" sz="3600">
                  <a:solidFill>
                    <a:srgbClr val="FFFFFF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account</a:t>
              </a:r>
              <a:r>
                <a:rPr lang="en-US" sz="3600">
                  <a:solidFill>
                    <a:srgbClr val="FFFFFF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 information. In </a:t>
              </a:r>
              <a:r>
                <a:rPr lang="en-US" sz="3600">
                  <a:solidFill>
                    <a:srgbClr val="FFFFFF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addition, it displays an organized list of all of their events divided into three categories:</a:t>
              </a:r>
              <a:endParaRPr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  <a:p>
              <a:pPr indent="-457200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Inter ExtraLight"/>
                <a:buChar char="●"/>
              </a:pPr>
              <a:r>
                <a:rPr lang="en-US" sz="3600">
                  <a:solidFill>
                    <a:srgbClr val="FFFFFF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Events they are attending</a:t>
              </a:r>
              <a:endParaRPr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  <a:p>
              <a:pPr indent="-457200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Inter ExtraLight"/>
                <a:buChar char="●"/>
              </a:pPr>
              <a:r>
                <a:rPr lang="en-US" sz="3600">
                  <a:solidFill>
                    <a:srgbClr val="FFFFFF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Events they created</a:t>
              </a:r>
              <a:endParaRPr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  <a:p>
              <a:pPr indent="-457200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Inter ExtraLight"/>
                <a:buChar char="●"/>
              </a:pPr>
              <a:r>
                <a:rPr lang="en-US" sz="3600">
                  <a:solidFill>
                    <a:srgbClr val="FFFFFF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Upcoming events</a:t>
              </a:r>
              <a:endParaRPr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32"/>
          <p:cNvCxnSpPr/>
          <p:nvPr/>
        </p:nvCxnSpPr>
        <p:spPr>
          <a:xfrm>
            <a:off x="996761" y="99780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p32"/>
          <p:cNvSpPr/>
          <p:nvPr/>
        </p:nvSpPr>
        <p:spPr>
          <a:xfrm>
            <a:off x="14810779" y="-3618810"/>
            <a:ext cx="15346573" cy="8229600"/>
          </a:xfrm>
          <a:custGeom>
            <a:rect b="b" l="l" r="r" t="t"/>
            <a:pathLst>
              <a:path extrusionOk="0" h="8229600" w="15346573">
                <a:moveTo>
                  <a:pt x="0" y="0"/>
                </a:moveTo>
                <a:lnTo>
                  <a:pt x="15346573" y="0"/>
                </a:lnTo>
                <a:lnTo>
                  <a:pt x="15346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2"/>
          <p:cNvSpPr/>
          <p:nvPr/>
        </p:nvSpPr>
        <p:spPr>
          <a:xfrm rot="340849">
            <a:off x="13719958" y="-13140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1006100" y="889200"/>
            <a:ext cx="13283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EVENTS FILTER</a:t>
            </a: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1006100" y="2994350"/>
            <a:ext cx="11756100" cy="58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The Events Filter displays a “Sort” button that provides the user an option to organize the events into several categories such as:</a:t>
            </a:r>
            <a:endParaRPr sz="36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Date</a:t>
            </a:r>
            <a:endParaRPr sz="36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Distance</a:t>
            </a:r>
            <a:endParaRPr sz="36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Price</a:t>
            </a:r>
            <a:endParaRPr sz="36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Capacity</a:t>
            </a:r>
            <a:endParaRPr sz="36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A to Z</a:t>
            </a:r>
            <a:endParaRPr sz="36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Z to A</a:t>
            </a:r>
            <a:endParaRPr sz="36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 rot="-8782657">
            <a:off x="10217173" y="-1108262"/>
            <a:ext cx="11772353" cy="11388238"/>
          </a:xfrm>
          <a:custGeom>
            <a:rect b="b" l="l" r="r" t="t"/>
            <a:pathLst>
              <a:path extrusionOk="0" h="9627397" w="10028539">
                <a:moveTo>
                  <a:pt x="0" y="0"/>
                </a:moveTo>
                <a:lnTo>
                  <a:pt x="10028538" y="0"/>
                </a:lnTo>
                <a:lnTo>
                  <a:pt x="10028538" y="9627397"/>
                </a:lnTo>
                <a:lnTo>
                  <a:pt x="0" y="9627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7" name="Google Shape;327;p33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" name="Google Shape;328;p33"/>
          <p:cNvSpPr/>
          <p:nvPr/>
        </p:nvSpPr>
        <p:spPr>
          <a:xfrm>
            <a:off x="15512968" y="342901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4" y="0"/>
                </a:lnTo>
                <a:lnTo>
                  <a:pt x="44285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028700" y="982650"/>
            <a:ext cx="4428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RSVP</a:t>
            </a:r>
            <a:endParaRPr/>
          </a:p>
        </p:txBody>
      </p:sp>
      <p:sp>
        <p:nvSpPr>
          <p:cNvPr id="330" name="Google Shape;330;p33"/>
          <p:cNvSpPr txBox="1"/>
          <p:nvPr/>
        </p:nvSpPr>
        <p:spPr>
          <a:xfrm>
            <a:off x="1028700" y="3101200"/>
            <a:ext cx="11281800" cy="4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The RSVP feature gives the user a choice to let the host know their attendance status ahead of time. They are allowed to select between: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Going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Maybe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Not going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/>
          <p:nvPr/>
        </p:nvSpPr>
        <p:spPr>
          <a:xfrm rot="-5903674">
            <a:off x="-9150730" y="-4831471"/>
            <a:ext cx="13090654" cy="14464811"/>
          </a:xfrm>
          <a:custGeom>
            <a:rect b="b" l="l" r="r" t="t"/>
            <a:pathLst>
              <a:path extrusionOk="0" h="14464811" w="13090654">
                <a:moveTo>
                  <a:pt x="0" y="0"/>
                </a:moveTo>
                <a:lnTo>
                  <a:pt x="13090654" y="0"/>
                </a:lnTo>
                <a:lnTo>
                  <a:pt x="13090654" y="14464811"/>
                </a:lnTo>
                <a:lnTo>
                  <a:pt x="0" y="14464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p34"/>
          <p:cNvCxnSpPr/>
          <p:nvPr/>
        </p:nvCxnSpPr>
        <p:spPr>
          <a:xfrm>
            <a:off x="561811" y="9765303"/>
            <a:ext cx="16294532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34"/>
          <p:cNvSpPr/>
          <p:nvPr/>
        </p:nvSpPr>
        <p:spPr>
          <a:xfrm>
            <a:off x="13800134" y="3875565"/>
            <a:ext cx="13630807" cy="8229600"/>
          </a:xfrm>
          <a:custGeom>
            <a:rect b="b" l="l" r="r" t="t"/>
            <a:pathLst>
              <a:path extrusionOk="0" h="8229600" w="13630807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-1652472" y="-205740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5" y="0"/>
                </a:lnTo>
                <a:lnTo>
                  <a:pt x="44285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1080905" y="903000"/>
            <a:ext cx="3523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MAP</a:t>
            </a:r>
            <a:endParaRPr/>
          </a:p>
        </p:txBody>
      </p:sp>
      <p:sp>
        <p:nvSpPr>
          <p:cNvPr id="340" name="Google Shape;340;p34"/>
          <p:cNvSpPr txBox="1"/>
          <p:nvPr/>
        </p:nvSpPr>
        <p:spPr>
          <a:xfrm>
            <a:off x="1080900" y="2967450"/>
            <a:ext cx="108054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The Map feature on the Events page takes the events created and pins them on a map. This enhances the overall </a:t>
            </a: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experience by being more: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Interactive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Visual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User-Friendly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/>
          <p:nvPr/>
        </p:nvSpPr>
        <p:spPr>
          <a:xfrm>
            <a:off x="9448751" y="-440205"/>
            <a:ext cx="13088827" cy="8229600"/>
          </a:xfrm>
          <a:custGeom>
            <a:rect b="b" l="l" r="r" t="t"/>
            <a:pathLst>
              <a:path extrusionOk="0" h="8229600" w="13088827">
                <a:moveTo>
                  <a:pt x="0" y="0"/>
                </a:moveTo>
                <a:lnTo>
                  <a:pt x="13088827" y="0"/>
                </a:lnTo>
                <a:lnTo>
                  <a:pt x="130888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35"/>
          <p:cNvCxnSpPr/>
          <p:nvPr/>
        </p:nvCxnSpPr>
        <p:spPr>
          <a:xfrm>
            <a:off x="996761" y="9733328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35"/>
          <p:cNvSpPr/>
          <p:nvPr/>
        </p:nvSpPr>
        <p:spPr>
          <a:xfrm>
            <a:off x="-1798187" y="-685800"/>
            <a:ext cx="4120368" cy="4114800"/>
          </a:xfrm>
          <a:custGeom>
            <a:rect b="b" l="l" r="r" t="t"/>
            <a:pathLst>
              <a:path extrusionOk="0" h="4114800" w="4120368">
                <a:moveTo>
                  <a:pt x="0" y="0"/>
                </a:moveTo>
                <a:lnTo>
                  <a:pt x="4120368" y="0"/>
                </a:lnTo>
                <a:lnTo>
                  <a:pt x="4120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5"/>
          <p:cNvSpPr/>
          <p:nvPr/>
        </p:nvSpPr>
        <p:spPr>
          <a:xfrm>
            <a:off x="16410903" y="1877370"/>
            <a:ext cx="2630572" cy="4619012"/>
          </a:xfrm>
          <a:custGeom>
            <a:rect b="b" l="l" r="r" t="t"/>
            <a:pathLst>
              <a:path extrusionOk="0" h="4619012" w="2630572">
                <a:moveTo>
                  <a:pt x="0" y="0"/>
                </a:moveTo>
                <a:lnTo>
                  <a:pt x="2630573" y="0"/>
                </a:lnTo>
                <a:lnTo>
                  <a:pt x="2630573" y="4619012"/>
                </a:lnTo>
                <a:lnTo>
                  <a:pt x="0" y="4619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9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1080900" y="965025"/>
            <a:ext cx="13375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SECURE BACKEND REST API</a:t>
            </a:r>
            <a:endParaRPr/>
          </a:p>
        </p:txBody>
      </p:sp>
      <p:sp>
        <p:nvSpPr>
          <p:cNvPr id="350" name="Google Shape;350;p35"/>
          <p:cNvSpPr txBox="1"/>
          <p:nvPr/>
        </p:nvSpPr>
        <p:spPr>
          <a:xfrm>
            <a:off x="1080900" y="3875575"/>
            <a:ext cx="108054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Our </a:t>
            </a: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backend</a:t>
            </a: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 REST APIs require a</a:t>
            </a: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uthentication for protected endpoints using a Clerk-issued token. They are then verified using one of the following: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Clerk’s JWKS/verification endpoints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Clerk SDK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-472704" y="-1645530"/>
            <a:ext cx="18760704" cy="13578060"/>
          </a:xfrm>
          <a:custGeom>
            <a:rect b="b" l="l" r="r" t="t"/>
            <a:pathLst>
              <a:path extrusionOk="0" h="13578060" w="18760704">
                <a:moveTo>
                  <a:pt x="0" y="0"/>
                </a:moveTo>
                <a:lnTo>
                  <a:pt x="18760704" y="0"/>
                </a:lnTo>
                <a:lnTo>
                  <a:pt x="18760704" y="13578060"/>
                </a:lnTo>
                <a:lnTo>
                  <a:pt x="0" y="13578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53663" y="4139110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DEMO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357" name="Google Shape;357;p36"/>
          <p:cNvSpPr txBox="1"/>
          <p:nvPr/>
        </p:nvSpPr>
        <p:spPr>
          <a:xfrm>
            <a:off x="25" y="7790371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DEMO</a:t>
            </a:r>
            <a:endParaRPr/>
          </a:p>
        </p:txBody>
      </p:sp>
      <p:sp>
        <p:nvSpPr>
          <p:cNvPr id="358" name="Google Shape;358;p36"/>
          <p:cNvSpPr txBox="1"/>
          <p:nvPr/>
        </p:nvSpPr>
        <p:spPr>
          <a:xfrm>
            <a:off x="53663" y="2313479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DEMO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53663" y="487848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DEMO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53663" y="5964740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DEMO</a:t>
            </a:r>
            <a:endParaRPr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/>
          <p:nvPr/>
        </p:nvSpPr>
        <p:spPr>
          <a:xfrm rot="344346">
            <a:off x="13717665" y="-1312123"/>
            <a:ext cx="4114851" cy="4114851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7" title="Demo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2463" y="446825"/>
            <a:ext cx="14463074" cy="93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/>
          <p:nvPr/>
        </p:nvSpPr>
        <p:spPr>
          <a:xfrm>
            <a:off x="-1554245" y="-526022"/>
            <a:ext cx="21450127" cy="10644626"/>
          </a:xfrm>
          <a:custGeom>
            <a:rect b="b" l="l" r="r" t="t"/>
            <a:pathLst>
              <a:path extrusionOk="0" h="10644626" w="21450127">
                <a:moveTo>
                  <a:pt x="0" y="0"/>
                </a:moveTo>
                <a:lnTo>
                  <a:pt x="21450128" y="0"/>
                </a:lnTo>
                <a:lnTo>
                  <a:pt x="21450128" y="10644626"/>
                </a:lnTo>
                <a:lnTo>
                  <a:pt x="0" y="10644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53663" y="410248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TESTING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25" y="7753746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TESTING</a:t>
            </a: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53663" y="2276854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TESTING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53663" y="451223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TESTING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53663" y="592811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TESTING</a:t>
            </a:r>
            <a:endParaRPr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39"/>
          <p:cNvCxnSpPr/>
          <p:nvPr/>
        </p:nvCxnSpPr>
        <p:spPr>
          <a:xfrm>
            <a:off x="99676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2" name="Google Shape;382;p39"/>
          <p:cNvSpPr/>
          <p:nvPr/>
        </p:nvSpPr>
        <p:spPr>
          <a:xfrm>
            <a:off x="-7584885" y="-4712881"/>
            <a:ext cx="15169770" cy="8229600"/>
          </a:xfrm>
          <a:custGeom>
            <a:rect b="b" l="l" r="r" t="t"/>
            <a:pathLst>
              <a:path extrusionOk="0" h="8229600" w="15169770">
                <a:moveTo>
                  <a:pt x="0" y="0"/>
                </a:moveTo>
                <a:lnTo>
                  <a:pt x="15169770" y="0"/>
                </a:lnTo>
                <a:lnTo>
                  <a:pt x="15169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15775610" y="2560093"/>
            <a:ext cx="10081177" cy="11825428"/>
          </a:xfrm>
          <a:custGeom>
            <a:rect b="b" l="l" r="r" t="t"/>
            <a:pathLst>
              <a:path extrusionOk="0" h="11825428" w="10081177">
                <a:moveTo>
                  <a:pt x="0" y="0"/>
                </a:moveTo>
                <a:lnTo>
                  <a:pt x="10081177" y="0"/>
                </a:lnTo>
                <a:lnTo>
                  <a:pt x="10081177" y="11825428"/>
                </a:lnTo>
                <a:lnTo>
                  <a:pt x="0" y="11825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-1064581" y="-1444559"/>
            <a:ext cx="2630572" cy="4619012"/>
          </a:xfrm>
          <a:custGeom>
            <a:rect b="b" l="l" r="r" t="t"/>
            <a:pathLst>
              <a:path extrusionOk="0" h="4619012" w="2630572">
                <a:moveTo>
                  <a:pt x="0" y="0"/>
                </a:moveTo>
                <a:lnTo>
                  <a:pt x="2630572" y="0"/>
                </a:lnTo>
                <a:lnTo>
                  <a:pt x="2630572" y="4619013"/>
                </a:lnTo>
                <a:lnTo>
                  <a:pt x="0" y="4619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9"/>
          <p:cNvSpPr txBox="1"/>
          <p:nvPr/>
        </p:nvSpPr>
        <p:spPr>
          <a:xfrm>
            <a:off x="1080902" y="903000"/>
            <a:ext cx="16682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AUTOMATED TESTING</a:t>
            </a: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1065000" y="3071750"/>
            <a:ext cx="7014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Backend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Total Tests Executed: 122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Test Result: 100% Pass Rate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Test Execution time: 3.03s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Overall Coverage: 71%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8289725" y="3071750"/>
            <a:ext cx="9318600" cy="5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Frontend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Total Tests Executed:</a:t>
            </a: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 13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Test Result: 100% Pass Rate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Test Run Time: ~3.37s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Overall Coverage (Statements): 83.98%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Branch Coverage: 62.5%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Function Coverage: 68.75%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Light"/>
              <a:buChar char="●"/>
            </a:pPr>
            <a:r>
              <a:rPr lang="en-US" sz="36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Line Coverage: 83.98%</a:t>
            </a:r>
            <a:endParaRPr sz="36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 rot="1820957">
            <a:off x="-1352082" y="763325"/>
            <a:ext cx="10023179" cy="9622251"/>
          </a:xfrm>
          <a:custGeom>
            <a:rect b="b" l="l" r="r" t="t"/>
            <a:pathLst>
              <a:path extrusionOk="0" h="9627397" w="10028539">
                <a:moveTo>
                  <a:pt x="0" y="0"/>
                </a:moveTo>
                <a:lnTo>
                  <a:pt x="10028538" y="0"/>
                </a:lnTo>
                <a:lnTo>
                  <a:pt x="10028538" y="9627397"/>
                </a:lnTo>
                <a:lnTo>
                  <a:pt x="0" y="9627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22"/>
          <p:cNvSpPr/>
          <p:nvPr/>
        </p:nvSpPr>
        <p:spPr>
          <a:xfrm>
            <a:off x="-2214282" y="3623310"/>
            <a:ext cx="4428565" cy="4114800"/>
          </a:xfrm>
          <a:custGeom>
            <a:rect b="b" l="l" r="r" t="t"/>
            <a:pathLst>
              <a:path extrusionOk="0" h="4114800" w="4428565">
                <a:moveTo>
                  <a:pt x="0" y="0"/>
                </a:moveTo>
                <a:lnTo>
                  <a:pt x="4428564" y="0"/>
                </a:lnTo>
                <a:lnTo>
                  <a:pt x="44285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7925525" y="4603475"/>
            <a:ext cx="567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 sz="3600"/>
          </a:p>
        </p:txBody>
      </p:sp>
      <p:sp>
        <p:nvSpPr>
          <p:cNvPr id="197" name="Google Shape;197;p22"/>
          <p:cNvSpPr txBox="1"/>
          <p:nvPr/>
        </p:nvSpPr>
        <p:spPr>
          <a:xfrm>
            <a:off x="7925525" y="3605538"/>
            <a:ext cx="473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 sz="3600"/>
          </a:p>
        </p:txBody>
      </p:sp>
      <p:sp>
        <p:nvSpPr>
          <p:cNvPr id="198" name="Google Shape;198;p22"/>
          <p:cNvSpPr txBox="1"/>
          <p:nvPr/>
        </p:nvSpPr>
        <p:spPr>
          <a:xfrm>
            <a:off x="7925525" y="5601400"/>
            <a:ext cx="99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Previous Features</a:t>
            </a:r>
            <a:endParaRPr sz="3600"/>
          </a:p>
        </p:txBody>
      </p:sp>
      <p:sp>
        <p:nvSpPr>
          <p:cNvPr id="199" name="Google Shape;199;p22"/>
          <p:cNvSpPr txBox="1"/>
          <p:nvPr/>
        </p:nvSpPr>
        <p:spPr>
          <a:xfrm>
            <a:off x="7608028" y="756109"/>
            <a:ext cx="839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TABLE OF CONTENTS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7925525" y="6559975"/>
            <a:ext cx="473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New Features</a:t>
            </a:r>
            <a:endParaRPr sz="3600"/>
          </a:p>
        </p:txBody>
      </p:sp>
      <p:sp>
        <p:nvSpPr>
          <p:cNvPr id="201" name="Google Shape;201;p22"/>
          <p:cNvSpPr txBox="1"/>
          <p:nvPr/>
        </p:nvSpPr>
        <p:spPr>
          <a:xfrm>
            <a:off x="7925525" y="7518550"/>
            <a:ext cx="632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Demo</a:t>
            </a:r>
            <a:endParaRPr sz="3600"/>
          </a:p>
        </p:txBody>
      </p:sp>
      <p:sp>
        <p:nvSpPr>
          <p:cNvPr id="202" name="Google Shape;202;p22"/>
          <p:cNvSpPr txBox="1"/>
          <p:nvPr/>
        </p:nvSpPr>
        <p:spPr>
          <a:xfrm>
            <a:off x="7925525" y="8477125"/>
            <a:ext cx="632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Testing</a:t>
            </a:r>
            <a:endParaRPr sz="360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40"/>
          <p:cNvCxnSpPr/>
          <p:nvPr/>
        </p:nvCxnSpPr>
        <p:spPr>
          <a:xfrm>
            <a:off x="99676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p40"/>
          <p:cNvSpPr/>
          <p:nvPr/>
        </p:nvSpPr>
        <p:spPr>
          <a:xfrm>
            <a:off x="-7584885" y="-4712881"/>
            <a:ext cx="15169770" cy="8229600"/>
          </a:xfrm>
          <a:custGeom>
            <a:rect b="b" l="l" r="r" t="t"/>
            <a:pathLst>
              <a:path extrusionOk="0" h="8229600" w="15169770">
                <a:moveTo>
                  <a:pt x="0" y="0"/>
                </a:moveTo>
                <a:lnTo>
                  <a:pt x="15169770" y="0"/>
                </a:lnTo>
                <a:lnTo>
                  <a:pt x="15169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14239735" y="2667218"/>
            <a:ext cx="10081177" cy="11825428"/>
          </a:xfrm>
          <a:custGeom>
            <a:rect b="b" l="l" r="r" t="t"/>
            <a:pathLst>
              <a:path extrusionOk="0" h="11825428" w="10081177">
                <a:moveTo>
                  <a:pt x="0" y="0"/>
                </a:moveTo>
                <a:lnTo>
                  <a:pt x="10081177" y="0"/>
                </a:lnTo>
                <a:lnTo>
                  <a:pt x="10081177" y="11825428"/>
                </a:lnTo>
                <a:lnTo>
                  <a:pt x="0" y="11825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-1064581" y="-1444559"/>
            <a:ext cx="2630572" cy="4619012"/>
          </a:xfrm>
          <a:custGeom>
            <a:rect b="b" l="l" r="r" t="t"/>
            <a:pathLst>
              <a:path extrusionOk="0" h="4619012" w="2630572">
                <a:moveTo>
                  <a:pt x="0" y="0"/>
                </a:moveTo>
                <a:lnTo>
                  <a:pt x="2630572" y="0"/>
                </a:lnTo>
                <a:lnTo>
                  <a:pt x="2630572" y="4619013"/>
                </a:lnTo>
                <a:lnTo>
                  <a:pt x="0" y="4619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1080902" y="903000"/>
            <a:ext cx="16682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MANUAL</a:t>
            </a: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 TESTING</a:t>
            </a:r>
            <a:endParaRPr/>
          </a:p>
        </p:txBody>
      </p:sp>
      <p:sp>
        <p:nvSpPr>
          <p:cNvPr id="397" name="Google Shape;397;p40"/>
          <p:cNvSpPr txBox="1"/>
          <p:nvPr/>
        </p:nvSpPr>
        <p:spPr>
          <a:xfrm>
            <a:off x="1385400" y="2962200"/>
            <a:ext cx="8627100" cy="58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Manual Testing involved conducting end-to-end tests for both the frontend (Next.js) and backend (FastAPI) to </a:t>
            </a: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verify</a:t>
            </a: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 functionality for:</a:t>
            </a:r>
            <a:endParaRPr sz="32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ExtraLight"/>
              <a:buChar char="●"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User Registration</a:t>
            </a:r>
            <a:endParaRPr sz="32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ExtraLight"/>
              <a:buChar char="●"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Login</a:t>
            </a:r>
            <a:endParaRPr sz="32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ExtraLight"/>
              <a:buChar char="●"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 Creation</a:t>
            </a:r>
            <a:endParaRPr sz="32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ExtraLight"/>
              <a:buChar char="●"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 Listing</a:t>
            </a:r>
            <a:endParaRPr sz="32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V</a:t>
            </a: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erified</a:t>
            </a: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 frontend and backend integration — D</a:t>
            </a: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atabase updates confirmed via PostgreSQL.</a:t>
            </a:r>
            <a:endParaRPr sz="32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10765200" y="2962200"/>
            <a:ext cx="61374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Total Tests Executed: 10</a:t>
            </a:r>
            <a:endParaRPr sz="32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ExtraLight"/>
              <a:buChar char="●"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Iteration #1: 4 Tests</a:t>
            </a:r>
            <a:endParaRPr sz="32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ExtraLight"/>
              <a:buChar char="●"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Iteration #2: 6 Tests</a:t>
            </a:r>
            <a:endParaRPr sz="32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Test Result: 100% Pass Rate</a:t>
            </a:r>
            <a:endParaRPr sz="2800">
              <a:solidFill>
                <a:schemeClr val="lt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/>
          <p:nvPr/>
        </p:nvSpPr>
        <p:spPr>
          <a:xfrm>
            <a:off x="-921631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1"/>
          <p:cNvSpPr/>
          <p:nvPr/>
        </p:nvSpPr>
        <p:spPr>
          <a:xfrm>
            <a:off x="8909245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53638" y="423068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QUESTIONS?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0" y="7881946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979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41"/>
          <p:cNvSpPr txBox="1"/>
          <p:nvPr/>
        </p:nvSpPr>
        <p:spPr>
          <a:xfrm>
            <a:off x="53638" y="2405054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QUESTIONS?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408" name="Google Shape;408;p41"/>
          <p:cNvSpPr txBox="1"/>
          <p:nvPr/>
        </p:nvSpPr>
        <p:spPr>
          <a:xfrm>
            <a:off x="53638" y="579423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QUESTIONS?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53638" y="605631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QUESTIONS?</a:t>
            </a:r>
            <a:endParaRPr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-921631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8909245" y="37754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53638" y="423068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0" y="7881946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53638" y="2405054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53638" y="579423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53638" y="605631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 rot="344346">
            <a:off x="13717665" y="-1312123"/>
            <a:ext cx="4114851" cy="4114851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5376750" y="298900"/>
            <a:ext cx="7534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OUR TEAM</a:t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3735462" y="2878555"/>
            <a:ext cx="33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Team Leader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3611225" y="1634300"/>
            <a:ext cx="38709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Javier Esteban de Celis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3735462" y="5360053"/>
            <a:ext cx="33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Requirement Leader</a:t>
            </a:r>
            <a:endParaRPr/>
          </a:p>
        </p:txBody>
      </p:sp>
      <p:sp>
        <p:nvSpPr>
          <p:cNvPr id="223" name="Google Shape;223;p24"/>
          <p:cNvSpPr txBox="1"/>
          <p:nvPr/>
        </p:nvSpPr>
        <p:spPr>
          <a:xfrm>
            <a:off x="3611237" y="4642535"/>
            <a:ext cx="38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Vamsi Garghi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3716675" y="8340900"/>
            <a:ext cx="450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Design and Implementation Leader</a:t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3611225" y="7670125"/>
            <a:ext cx="471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Johannes Bekele</a:t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11744312" y="2379205"/>
            <a:ext cx="33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Configuration Leader</a:t>
            </a:r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11620075" y="1636200"/>
            <a:ext cx="53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Saniya Bhambhvani</a:t>
            </a: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11868556" y="5361950"/>
            <a:ext cx="154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QA Leader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11620087" y="4644435"/>
            <a:ext cx="38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Yuanfei He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11620075" y="7672025"/>
            <a:ext cx="471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Shreya Rana</a:t>
            </a:r>
            <a:endParaRPr/>
          </a:p>
        </p:txBody>
      </p:sp>
      <p:sp>
        <p:nvSpPr>
          <p:cNvPr id="231" name="Google Shape;231;p24"/>
          <p:cNvSpPr txBox="1"/>
          <p:nvPr/>
        </p:nvSpPr>
        <p:spPr>
          <a:xfrm>
            <a:off x="11725525" y="8344700"/>
            <a:ext cx="450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Security Leader</a:t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8570600" y="4569600"/>
            <a:ext cx="2313000" cy="231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8570588" y="7646950"/>
            <a:ext cx="2313000" cy="231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234" name="Google Shape;234;p24" title="IMG_2984.jpeg"/>
          <p:cNvPicPr preferRelativeResize="0"/>
          <p:nvPr/>
        </p:nvPicPr>
        <p:blipFill rotWithShape="1">
          <a:blip r:embed="rId4">
            <a:alphaModFix/>
          </a:blip>
          <a:srcRect b="0" l="24741" r="24538" t="0"/>
          <a:stretch/>
        </p:blipFill>
        <p:spPr>
          <a:xfrm>
            <a:off x="8810027" y="1596523"/>
            <a:ext cx="1834149" cy="239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 title="IMG_925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100" y="4151837"/>
            <a:ext cx="1623358" cy="288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 title="presentation_pic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0987" y="7459576"/>
            <a:ext cx="2492214" cy="268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 title="8FF3DF68-785A-4602-8C25-73B61112F863_1_105_c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981" y="1433460"/>
            <a:ext cx="2973586" cy="223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8">
            <a:alphaModFix/>
          </a:blip>
          <a:srcRect b="0" l="0" r="0" t="19113"/>
          <a:stretch/>
        </p:blipFill>
        <p:spPr>
          <a:xfrm>
            <a:off x="802475" y="7525981"/>
            <a:ext cx="2402600" cy="259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0987" y="4479962"/>
            <a:ext cx="2492225" cy="249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-472704" y="-1645530"/>
            <a:ext cx="18760704" cy="13578060"/>
          </a:xfrm>
          <a:custGeom>
            <a:rect b="b" l="l" r="r" t="t"/>
            <a:pathLst>
              <a:path extrusionOk="0" h="13578060" w="18760704">
                <a:moveTo>
                  <a:pt x="0" y="0"/>
                </a:moveTo>
                <a:lnTo>
                  <a:pt x="18760704" y="0"/>
                </a:lnTo>
                <a:lnTo>
                  <a:pt x="18760704" y="13578060"/>
                </a:lnTo>
                <a:lnTo>
                  <a:pt x="0" y="13578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53638" y="423068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0" y="7881946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53638" y="2405054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53638" y="579423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>
              <a:solidFill>
                <a:srgbClr val="BFD2E2"/>
              </a:solidFill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53638" y="6056315"/>
            <a:ext cx="182343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OUR PROJECT</a:t>
            </a:r>
            <a:endParaRPr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>
            <a:off x="-7577114" y="857567"/>
            <a:ext cx="11992131" cy="8229600"/>
          </a:xfrm>
          <a:custGeom>
            <a:rect b="b" l="l" r="r" t="t"/>
            <a:pathLst>
              <a:path extrusionOk="0" h="8229600" w="11992131">
                <a:moveTo>
                  <a:pt x="0" y="0"/>
                </a:moveTo>
                <a:lnTo>
                  <a:pt x="11992131" y="0"/>
                </a:lnTo>
                <a:lnTo>
                  <a:pt x="119921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2741543" y="4566300"/>
            <a:ext cx="12804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EVENT MANAGER</a:t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12910403" y="1028700"/>
            <a:ext cx="11992131" cy="8229600"/>
          </a:xfrm>
          <a:custGeom>
            <a:rect b="b" l="l" r="r" t="t"/>
            <a:pathLst>
              <a:path extrusionOk="0" h="8229600" w="11992131">
                <a:moveTo>
                  <a:pt x="0" y="0"/>
                </a:moveTo>
                <a:lnTo>
                  <a:pt x="11992131" y="0"/>
                </a:lnTo>
                <a:lnTo>
                  <a:pt x="119921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26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 flipH="1" rot="-422171">
            <a:off x="7622487" y="-1905053"/>
            <a:ext cx="8997486" cy="10807792"/>
          </a:xfrm>
          <a:custGeom>
            <a:rect b="b" l="l" r="r" t="t"/>
            <a:pathLst>
              <a:path extrusionOk="0" h="10807454" w="8997205">
                <a:moveTo>
                  <a:pt x="8997205" y="0"/>
                </a:moveTo>
                <a:lnTo>
                  <a:pt x="0" y="0"/>
                </a:lnTo>
                <a:lnTo>
                  <a:pt x="0" y="10807454"/>
                </a:lnTo>
                <a:lnTo>
                  <a:pt x="8997205" y="10807454"/>
                </a:lnTo>
                <a:lnTo>
                  <a:pt x="8997205" y="0"/>
                </a:lnTo>
                <a:close/>
              </a:path>
            </a:pathLst>
          </a:custGeom>
          <a:blipFill rotWithShape="1">
            <a:blip r:embed="rId3">
              <a:alphaModFix amt="9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7"/>
          <p:cNvSpPr/>
          <p:nvPr/>
        </p:nvSpPr>
        <p:spPr>
          <a:xfrm rot="4969302">
            <a:off x="13736567" y="3163800"/>
            <a:ext cx="10764576" cy="6397513"/>
          </a:xfrm>
          <a:custGeom>
            <a:rect b="b" l="l" r="r" t="t"/>
            <a:pathLst>
              <a:path extrusionOk="0" h="6395335" w="10760911">
                <a:moveTo>
                  <a:pt x="0" y="0"/>
                </a:moveTo>
                <a:lnTo>
                  <a:pt x="10760911" y="0"/>
                </a:lnTo>
                <a:lnTo>
                  <a:pt x="10760911" y="6395335"/>
                </a:lnTo>
                <a:lnTo>
                  <a:pt x="0" y="6395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79" l="0" r="0" t="-3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7"/>
          <p:cNvSpPr/>
          <p:nvPr/>
        </p:nvSpPr>
        <p:spPr>
          <a:xfrm rot="-6394539">
            <a:off x="16549446" y="-2200517"/>
            <a:ext cx="8235692" cy="8808227"/>
          </a:xfrm>
          <a:custGeom>
            <a:rect b="b" l="l" r="r" t="t"/>
            <a:pathLst>
              <a:path extrusionOk="0" h="8816910" w="8243811">
                <a:moveTo>
                  <a:pt x="0" y="0"/>
                </a:moveTo>
                <a:lnTo>
                  <a:pt x="8243811" y="0"/>
                </a:lnTo>
                <a:lnTo>
                  <a:pt x="8243811" y="8816910"/>
                </a:lnTo>
                <a:lnTo>
                  <a:pt x="0" y="8816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7489923" y="7984670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27"/>
          <p:cNvCxnSpPr/>
          <p:nvPr/>
        </p:nvCxnSpPr>
        <p:spPr>
          <a:xfrm>
            <a:off x="561811" y="9765303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27"/>
          <p:cNvSpPr/>
          <p:nvPr/>
        </p:nvSpPr>
        <p:spPr>
          <a:xfrm>
            <a:off x="9144000" y="-3011535"/>
            <a:ext cx="5219295" cy="5212242"/>
          </a:xfrm>
          <a:custGeom>
            <a:rect b="b" l="l" r="r" t="t"/>
            <a:pathLst>
              <a:path extrusionOk="0" h="5212242" w="5219295">
                <a:moveTo>
                  <a:pt x="0" y="0"/>
                </a:moveTo>
                <a:lnTo>
                  <a:pt x="5219295" y="0"/>
                </a:lnTo>
                <a:lnTo>
                  <a:pt x="5219295" y="5212242"/>
                </a:lnTo>
                <a:lnTo>
                  <a:pt x="0" y="5212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15274937" y="44831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1028700" y="1019175"/>
            <a:ext cx="7692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EVENT MANAGER</a:t>
            </a:r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1028709" y="3914575"/>
            <a:ext cx="66369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 Manager is a lightweight, privacy-conscious application that allows users to create and manage various events. It includes many user-friendly features such as: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●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 Creation and Management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●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Ticketing and Registration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●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Digital Ticket Delivery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●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Interactive Maps for Discovery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/>
          <p:nvPr/>
        </p:nvSpPr>
        <p:spPr>
          <a:xfrm>
            <a:off x="-1554245" y="-526022"/>
            <a:ext cx="21450127" cy="10644626"/>
          </a:xfrm>
          <a:custGeom>
            <a:rect b="b" l="l" r="r" t="t"/>
            <a:pathLst>
              <a:path extrusionOk="0" h="10644626" w="21450127">
                <a:moveTo>
                  <a:pt x="0" y="0"/>
                </a:moveTo>
                <a:lnTo>
                  <a:pt x="21450128" y="0"/>
                </a:lnTo>
                <a:lnTo>
                  <a:pt x="21450128" y="10644626"/>
                </a:lnTo>
                <a:lnTo>
                  <a:pt x="0" y="10644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26838" y="8448684"/>
            <a:ext cx="18234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PREVIOUS FEATURES</a:t>
            </a:r>
            <a:endParaRPr sz="100"/>
          </a:p>
        </p:txBody>
      </p:sp>
      <p:sp>
        <p:nvSpPr>
          <p:cNvPr id="277" name="Google Shape;277;p28"/>
          <p:cNvSpPr txBox="1"/>
          <p:nvPr/>
        </p:nvSpPr>
        <p:spPr>
          <a:xfrm>
            <a:off x="80476" y="616486"/>
            <a:ext cx="18234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PREVIOUS FEATURES</a:t>
            </a:r>
            <a:endParaRPr sz="100">
              <a:solidFill>
                <a:srgbClr val="BFD2E2"/>
              </a:solidFill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80463" y="2174436"/>
            <a:ext cx="18234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PREVIOUS FEATURES</a:t>
            </a:r>
            <a:endParaRPr sz="100">
              <a:solidFill>
                <a:srgbClr val="BFD2E2"/>
              </a:solidFill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80476" y="3732386"/>
            <a:ext cx="18234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PREVIOUS FEATURES</a:t>
            </a:r>
            <a:endParaRPr sz="100">
              <a:solidFill>
                <a:srgbClr val="BFD2E2"/>
              </a:solidFill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80476" y="5290336"/>
            <a:ext cx="18234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PREVIOUS FEATURES</a:t>
            </a:r>
            <a:endParaRPr sz="100">
              <a:solidFill>
                <a:srgbClr val="BFD2E2"/>
              </a:solidFill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53676" y="6848261"/>
            <a:ext cx="18234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>
                <a:solidFill>
                  <a:srgbClr val="BFD2E2"/>
                </a:solidFill>
                <a:latin typeface="Michroma"/>
                <a:ea typeface="Michroma"/>
                <a:cs typeface="Michroma"/>
                <a:sym typeface="Michroma"/>
              </a:rPr>
              <a:t>PREVIOUS FEATURES</a:t>
            </a:r>
            <a:endParaRPr sz="100">
              <a:solidFill>
                <a:srgbClr val="BFD2E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/>
          <p:nvPr/>
        </p:nvSpPr>
        <p:spPr>
          <a:xfrm>
            <a:off x="9448751" y="-440205"/>
            <a:ext cx="13088827" cy="8229600"/>
          </a:xfrm>
          <a:custGeom>
            <a:rect b="b" l="l" r="r" t="t"/>
            <a:pathLst>
              <a:path extrusionOk="0" h="8229600" w="13088827">
                <a:moveTo>
                  <a:pt x="0" y="0"/>
                </a:moveTo>
                <a:lnTo>
                  <a:pt x="13088827" y="0"/>
                </a:lnTo>
                <a:lnTo>
                  <a:pt x="130888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29"/>
          <p:cNvCxnSpPr/>
          <p:nvPr/>
        </p:nvCxnSpPr>
        <p:spPr>
          <a:xfrm>
            <a:off x="996761" y="10062028"/>
            <a:ext cx="1629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29"/>
          <p:cNvSpPr/>
          <p:nvPr/>
        </p:nvSpPr>
        <p:spPr>
          <a:xfrm>
            <a:off x="10030463" y="-1328825"/>
            <a:ext cx="4120368" cy="4114800"/>
          </a:xfrm>
          <a:custGeom>
            <a:rect b="b" l="l" r="r" t="t"/>
            <a:pathLst>
              <a:path extrusionOk="0" h="4114800" w="4120368">
                <a:moveTo>
                  <a:pt x="0" y="0"/>
                </a:moveTo>
                <a:lnTo>
                  <a:pt x="4120368" y="0"/>
                </a:lnTo>
                <a:lnTo>
                  <a:pt x="4120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6410903" y="1877370"/>
            <a:ext cx="2630572" cy="4619012"/>
          </a:xfrm>
          <a:custGeom>
            <a:rect b="b" l="l" r="r" t="t"/>
            <a:pathLst>
              <a:path extrusionOk="0" h="4619012" w="2630572">
                <a:moveTo>
                  <a:pt x="0" y="0"/>
                </a:moveTo>
                <a:lnTo>
                  <a:pt x="2630573" y="0"/>
                </a:lnTo>
                <a:lnTo>
                  <a:pt x="2630573" y="4619012"/>
                </a:lnTo>
                <a:lnTo>
                  <a:pt x="0" y="4619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9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1080900" y="965025"/>
            <a:ext cx="15057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PREVIOUS FEATURES</a:t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1373100" y="2940675"/>
            <a:ext cx="4890900" cy="6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●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Landing Page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Header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2" marL="13716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■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Create an Event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2" marL="13716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■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Events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2" marL="13716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■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Sign Up/Sign In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0" marL="45720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Char char="●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Events Page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Search Bar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 Card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0" marL="45720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Char char="●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Sign Up/Sign In</a:t>
            </a:r>
            <a:endParaRPr sz="3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Google via Clerk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6698550" y="2940675"/>
            <a:ext cx="4890900" cy="4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●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Create an Event Form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 Name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Event Date/Time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Location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Price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Capacity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-4191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 ExtraLight"/>
              <a:buChar char="○"/>
            </a:pPr>
            <a:r>
              <a:rPr lang="en-US" sz="3000">
                <a:solidFill>
                  <a:srgbClr val="FFFFFF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etc.</a:t>
            </a:r>
            <a:endParaRPr sz="3000">
              <a:solidFill>
                <a:srgbClr val="FFFFFF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Graphic Design Modern Professional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